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8" r:id="rId2"/>
    <p:sldId id="445" r:id="rId3"/>
    <p:sldId id="446" r:id="rId4"/>
    <p:sldId id="447" r:id="rId5"/>
    <p:sldId id="448" r:id="rId6"/>
    <p:sldId id="449" r:id="rId7"/>
    <p:sldId id="450" r:id="rId8"/>
    <p:sldId id="451" r:id="rId9"/>
    <p:sldId id="452" r:id="rId10"/>
    <p:sldId id="453" r:id="rId11"/>
    <p:sldId id="454" r:id="rId12"/>
    <p:sldId id="455" r:id="rId13"/>
    <p:sldId id="456" r:id="rId14"/>
    <p:sldId id="457" r:id="rId15"/>
    <p:sldId id="458" r:id="rId16"/>
    <p:sldId id="459" r:id="rId17"/>
    <p:sldId id="460" r:id="rId18"/>
    <p:sldId id="461" r:id="rId19"/>
    <p:sldId id="462" r:id="rId20"/>
    <p:sldId id="463" r:id="rId21"/>
    <p:sldId id="465" r:id="rId22"/>
    <p:sldId id="466" r:id="rId23"/>
    <p:sldId id="467" r:id="rId24"/>
    <p:sldId id="468" r:id="rId25"/>
    <p:sldId id="464" r:id="rId26"/>
    <p:sldId id="469" r:id="rId27"/>
    <p:sldId id="470" r:id="rId28"/>
    <p:sldId id="47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03BD"/>
    <a:srgbClr val="4376F7"/>
    <a:srgbClr val="11AF42"/>
    <a:srgbClr val="F92323"/>
    <a:srgbClr val="ED4D4D"/>
    <a:srgbClr val="434C10"/>
    <a:srgbClr val="530909"/>
    <a:srgbClr val="AD1313"/>
    <a:srgbClr val="FBDBDC"/>
    <a:srgbClr val="F69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364" autoAdjust="0"/>
  </p:normalViewPr>
  <p:slideViewPr>
    <p:cSldViewPr snapToGrid="0">
      <p:cViewPr varScale="1">
        <p:scale>
          <a:sx n="80" d="100"/>
          <a:sy n="80" d="100"/>
        </p:scale>
        <p:origin x="118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5C529559-A5AF-42CD-8125-F72101A17C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1220B7-74FF-4288-B4B8-2DF7BCE8C2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7613F-A1EE-492D-BBA8-F0B15E795D03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53DE0BC-BD2B-4469-8FB0-3266A84100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6A4D332-A201-4BDA-9F02-B4FF33BC96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E921E-789F-4D76-A5C8-D8727FD676B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3338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83B1A2-884F-45B1-B6E4-B45CCB28FE39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9D217-1AA1-401E-B622-2ADE8E8D1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611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201707" y="6302563"/>
            <a:ext cx="2743200" cy="365125"/>
          </a:xfrm>
          <a:prstGeom prst="rect">
            <a:avLst/>
          </a:prstGeom>
        </p:spPr>
        <p:txBody>
          <a:bodyPr/>
          <a:lstStyle/>
          <a:p>
            <a:fld id="{3274E6CA-56E3-4F72-86DB-852E8649F031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280649" y="630256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256059" y="6302561"/>
            <a:ext cx="2743200" cy="365125"/>
          </a:xfrm>
          <a:prstGeom prst="rect">
            <a:avLst/>
          </a:prstGeom>
        </p:spPr>
        <p:txBody>
          <a:bodyPr/>
          <a:lstStyle/>
          <a:p>
            <a:fld id="{11A90A8D-1F39-4E21-84A8-09C9D1701A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08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201707" y="6302563"/>
            <a:ext cx="2743200" cy="365125"/>
          </a:xfrm>
          <a:prstGeom prst="rect">
            <a:avLst/>
          </a:prstGeom>
        </p:spPr>
        <p:txBody>
          <a:bodyPr/>
          <a:lstStyle/>
          <a:p>
            <a:fld id="{3274E6CA-56E3-4F72-86DB-852E8649F031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280649" y="630256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256059" y="6302561"/>
            <a:ext cx="2743200" cy="365125"/>
          </a:xfrm>
          <a:prstGeom prst="rect">
            <a:avLst/>
          </a:prstGeom>
        </p:spPr>
        <p:txBody>
          <a:bodyPr/>
          <a:lstStyle/>
          <a:p>
            <a:fld id="{11A90A8D-1F39-4E21-84A8-09C9D1701A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323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201707" y="6302563"/>
            <a:ext cx="2743200" cy="365125"/>
          </a:xfrm>
          <a:prstGeom prst="rect">
            <a:avLst/>
          </a:prstGeom>
        </p:spPr>
        <p:txBody>
          <a:bodyPr/>
          <a:lstStyle/>
          <a:p>
            <a:fld id="{3274E6CA-56E3-4F72-86DB-852E8649F031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280649" y="630256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256059" y="6302561"/>
            <a:ext cx="2743200" cy="365125"/>
          </a:xfrm>
          <a:prstGeom prst="rect">
            <a:avLst/>
          </a:prstGeom>
        </p:spPr>
        <p:txBody>
          <a:bodyPr/>
          <a:lstStyle/>
          <a:p>
            <a:fld id="{11A90A8D-1F39-4E21-84A8-09C9D1701A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93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201707" y="6302563"/>
            <a:ext cx="2743200" cy="365125"/>
          </a:xfrm>
          <a:prstGeom prst="rect">
            <a:avLst/>
          </a:prstGeom>
        </p:spPr>
        <p:txBody>
          <a:bodyPr/>
          <a:lstStyle/>
          <a:p>
            <a:fld id="{3274E6CA-56E3-4F72-86DB-852E8649F031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280649" y="630256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256059" y="6302561"/>
            <a:ext cx="2743200" cy="365125"/>
          </a:xfrm>
          <a:prstGeom prst="rect">
            <a:avLst/>
          </a:prstGeom>
        </p:spPr>
        <p:txBody>
          <a:bodyPr/>
          <a:lstStyle/>
          <a:p>
            <a:fld id="{11A90A8D-1F39-4E21-84A8-09C9D1701A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448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201707" y="6302563"/>
            <a:ext cx="2743200" cy="365125"/>
          </a:xfrm>
          <a:prstGeom prst="rect">
            <a:avLst/>
          </a:prstGeom>
        </p:spPr>
        <p:txBody>
          <a:bodyPr/>
          <a:lstStyle/>
          <a:p>
            <a:fld id="{3274E6CA-56E3-4F72-86DB-852E8649F031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280649" y="630256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9256059" y="6302561"/>
            <a:ext cx="2743200" cy="365125"/>
          </a:xfrm>
          <a:prstGeom prst="rect">
            <a:avLst/>
          </a:prstGeom>
        </p:spPr>
        <p:txBody>
          <a:bodyPr/>
          <a:lstStyle/>
          <a:p>
            <a:fld id="{11A90A8D-1F39-4E21-84A8-09C9D1701A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74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201707" y="6302563"/>
            <a:ext cx="2743200" cy="365125"/>
          </a:xfrm>
          <a:prstGeom prst="rect">
            <a:avLst/>
          </a:prstGeom>
        </p:spPr>
        <p:txBody>
          <a:bodyPr/>
          <a:lstStyle/>
          <a:p>
            <a:fld id="{3274E6CA-56E3-4F72-86DB-852E8649F031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280649" y="630256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9256059" y="6302561"/>
            <a:ext cx="2743200" cy="365125"/>
          </a:xfrm>
          <a:prstGeom prst="rect">
            <a:avLst/>
          </a:prstGeom>
        </p:spPr>
        <p:txBody>
          <a:bodyPr/>
          <a:lstStyle/>
          <a:p>
            <a:fld id="{11A90A8D-1F39-4E21-84A8-09C9D1701A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03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201707" y="6302563"/>
            <a:ext cx="2743200" cy="365125"/>
          </a:xfrm>
          <a:prstGeom prst="rect">
            <a:avLst/>
          </a:prstGeom>
        </p:spPr>
        <p:txBody>
          <a:bodyPr/>
          <a:lstStyle/>
          <a:p>
            <a:fld id="{3274E6CA-56E3-4F72-86DB-852E8649F031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280649" y="630256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256059" y="6302561"/>
            <a:ext cx="2743200" cy="365125"/>
          </a:xfrm>
          <a:prstGeom prst="rect">
            <a:avLst/>
          </a:prstGeom>
        </p:spPr>
        <p:txBody>
          <a:bodyPr/>
          <a:lstStyle/>
          <a:p>
            <a:fld id="{11A90A8D-1F39-4E21-84A8-09C9D1701A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367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201707" y="6302563"/>
            <a:ext cx="2743200" cy="365125"/>
          </a:xfrm>
          <a:prstGeom prst="rect">
            <a:avLst/>
          </a:prstGeom>
        </p:spPr>
        <p:txBody>
          <a:bodyPr/>
          <a:lstStyle/>
          <a:p>
            <a:fld id="{3274E6CA-56E3-4F72-86DB-852E8649F031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280649" y="630256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256059" y="6302561"/>
            <a:ext cx="2743200" cy="365125"/>
          </a:xfrm>
          <a:prstGeom prst="rect">
            <a:avLst/>
          </a:prstGeom>
        </p:spPr>
        <p:txBody>
          <a:bodyPr/>
          <a:lstStyle/>
          <a:p>
            <a:fld id="{11A90A8D-1F39-4E21-84A8-09C9D1701A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4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201707" y="6302563"/>
            <a:ext cx="2743200" cy="365125"/>
          </a:xfrm>
          <a:prstGeom prst="rect">
            <a:avLst/>
          </a:prstGeom>
        </p:spPr>
        <p:txBody>
          <a:bodyPr/>
          <a:lstStyle/>
          <a:p>
            <a:fld id="{3274E6CA-56E3-4F72-86DB-852E8649F031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280649" y="630256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256059" y="6302561"/>
            <a:ext cx="2743200" cy="365125"/>
          </a:xfrm>
          <a:prstGeom prst="rect">
            <a:avLst/>
          </a:prstGeom>
        </p:spPr>
        <p:txBody>
          <a:bodyPr/>
          <a:lstStyle/>
          <a:p>
            <a:fld id="{11A90A8D-1F39-4E21-84A8-09C9D1701A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23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201707" y="6302563"/>
            <a:ext cx="2743200" cy="365125"/>
          </a:xfrm>
          <a:prstGeom prst="rect">
            <a:avLst/>
          </a:prstGeom>
        </p:spPr>
        <p:txBody>
          <a:bodyPr/>
          <a:lstStyle/>
          <a:p>
            <a:fld id="{3274E6CA-56E3-4F72-86DB-852E8649F031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280649" y="630256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256059" y="6302561"/>
            <a:ext cx="2743200" cy="365125"/>
          </a:xfrm>
          <a:prstGeom prst="rect">
            <a:avLst/>
          </a:prstGeom>
        </p:spPr>
        <p:txBody>
          <a:bodyPr/>
          <a:lstStyle/>
          <a:p>
            <a:fld id="{11A90A8D-1F39-4E21-84A8-09C9D1701A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6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201707" y="6302563"/>
            <a:ext cx="2743200" cy="365125"/>
          </a:xfrm>
          <a:prstGeom prst="rect">
            <a:avLst/>
          </a:prstGeom>
        </p:spPr>
        <p:txBody>
          <a:bodyPr/>
          <a:lstStyle/>
          <a:p>
            <a:fld id="{3274E6CA-56E3-4F72-86DB-852E8649F031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280649" y="630256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256059" y="6302561"/>
            <a:ext cx="2743200" cy="365125"/>
          </a:xfrm>
          <a:prstGeom prst="rect">
            <a:avLst/>
          </a:prstGeom>
        </p:spPr>
        <p:txBody>
          <a:bodyPr/>
          <a:lstStyle/>
          <a:p>
            <a:fld id="{11A90A8D-1F39-4E21-84A8-09C9D1701A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361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1"/>
            <a:ext cx="12192000" cy="85498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uadroTexto 8"/>
          <p:cNvSpPr txBox="1"/>
          <p:nvPr userDrawn="1"/>
        </p:nvSpPr>
        <p:spPr>
          <a:xfrm>
            <a:off x="3544731" y="186263"/>
            <a:ext cx="622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CAPACITACION –ENERO-2024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 userDrawn="1"/>
        </p:nvSpPr>
        <p:spPr>
          <a:xfrm>
            <a:off x="191069" y="6369049"/>
            <a:ext cx="393131" cy="345649"/>
          </a:xfrm>
          <a:prstGeom prst="rect">
            <a:avLst/>
          </a:prstGeom>
          <a:solidFill>
            <a:srgbClr val="4103BD"/>
          </a:solidFill>
          <a:ln>
            <a:solidFill>
              <a:srgbClr val="410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ángulo 20"/>
          <p:cNvSpPr/>
          <p:nvPr userDrawn="1"/>
        </p:nvSpPr>
        <p:spPr>
          <a:xfrm>
            <a:off x="711769" y="6369048"/>
            <a:ext cx="393131" cy="345649"/>
          </a:xfrm>
          <a:prstGeom prst="rect">
            <a:avLst/>
          </a:prstGeom>
          <a:solidFill>
            <a:srgbClr val="4376F7"/>
          </a:solidFill>
          <a:ln>
            <a:solidFill>
              <a:srgbClr val="4376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ángulo 21"/>
          <p:cNvSpPr/>
          <p:nvPr userDrawn="1"/>
        </p:nvSpPr>
        <p:spPr>
          <a:xfrm>
            <a:off x="1232469" y="6369048"/>
            <a:ext cx="393131" cy="34564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ángulo 22"/>
          <p:cNvSpPr/>
          <p:nvPr userDrawn="1"/>
        </p:nvSpPr>
        <p:spPr>
          <a:xfrm>
            <a:off x="1753169" y="6369048"/>
            <a:ext cx="393131" cy="345649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uadroTexto 23"/>
          <p:cNvSpPr txBox="1"/>
          <p:nvPr userDrawn="1"/>
        </p:nvSpPr>
        <p:spPr>
          <a:xfrm>
            <a:off x="4786802" y="6314587"/>
            <a:ext cx="1721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PERU - 2024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13"/>
          <a:srcRect t="57692"/>
          <a:stretch/>
        </p:blipFill>
        <p:spPr>
          <a:xfrm>
            <a:off x="8250891" y="-1"/>
            <a:ext cx="3941109" cy="854979"/>
          </a:xfrm>
          <a:prstGeom prst="rect">
            <a:avLst/>
          </a:prstGeom>
        </p:spPr>
      </p:pic>
      <p:pic>
        <p:nvPicPr>
          <p:cNvPr id="15" name="Imagen 10" descr="Resultado de imagen para electro ucayali">
            <a:extLst>
              <a:ext uri="{FF2B5EF4-FFF2-40B4-BE49-F238E27FC236}">
                <a16:creationId xmlns:a16="http://schemas.microsoft.com/office/drawing/2014/main" id="{306F4F9B-44AB-4E37-A37E-486784497E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46"/>
            <a:ext cx="2752436" cy="8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7B953529-1C2D-40CD-877A-E6C6DAE65804}"/>
              </a:ext>
            </a:extLst>
          </p:cNvPr>
          <p:cNvSpPr/>
          <p:nvPr userDrawn="1"/>
        </p:nvSpPr>
        <p:spPr>
          <a:xfrm>
            <a:off x="10045700" y="6314588"/>
            <a:ext cx="393131" cy="345649"/>
          </a:xfrm>
          <a:prstGeom prst="rect">
            <a:avLst/>
          </a:prstGeom>
          <a:solidFill>
            <a:srgbClr val="4103BD"/>
          </a:solidFill>
          <a:ln>
            <a:solidFill>
              <a:srgbClr val="410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7C262F3-DBDD-4ADB-B193-F55629DD9243}"/>
              </a:ext>
            </a:extLst>
          </p:cNvPr>
          <p:cNvSpPr/>
          <p:nvPr userDrawn="1"/>
        </p:nvSpPr>
        <p:spPr>
          <a:xfrm>
            <a:off x="10566400" y="6314587"/>
            <a:ext cx="393131" cy="345649"/>
          </a:xfrm>
          <a:prstGeom prst="rect">
            <a:avLst/>
          </a:prstGeom>
          <a:solidFill>
            <a:srgbClr val="4376F7"/>
          </a:solidFill>
          <a:ln>
            <a:solidFill>
              <a:srgbClr val="4376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627626E-1AF1-41E3-A1E4-E356779A8C8C}"/>
              </a:ext>
            </a:extLst>
          </p:cNvPr>
          <p:cNvSpPr/>
          <p:nvPr userDrawn="1"/>
        </p:nvSpPr>
        <p:spPr>
          <a:xfrm>
            <a:off x="11087100" y="6314587"/>
            <a:ext cx="393131" cy="34564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0312390D-916D-469E-B51E-FF18FB4E3022}"/>
              </a:ext>
            </a:extLst>
          </p:cNvPr>
          <p:cNvSpPr/>
          <p:nvPr userDrawn="1"/>
        </p:nvSpPr>
        <p:spPr>
          <a:xfrm>
            <a:off x="11607800" y="6314587"/>
            <a:ext cx="393131" cy="345649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8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2274626" y="1890889"/>
            <a:ext cx="79975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CONFIABILIDAD EN SSTEMAS ELECTRICOS DE DISTRIBUCION</a:t>
            </a: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3A31EA6-0A2A-42A6-9C2C-63067921D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2421"/>
            <a:ext cx="12192000" cy="5433585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919785" y="2507385"/>
            <a:ext cx="81727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 DE FALLA EN SISTEMAS ELECTRICOS </a:t>
            </a:r>
            <a:endParaRPr lang="en-US" sz="4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31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0" y="2621848"/>
            <a:ext cx="31682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rgbClr val="11A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 </a:t>
            </a:r>
          </a:p>
          <a:p>
            <a:pPr algn="ctr"/>
            <a:r>
              <a:rPr lang="es-MX" sz="3600" b="1" dirty="0">
                <a:solidFill>
                  <a:srgbClr val="11A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</a:p>
          <a:p>
            <a:pPr algn="ctr"/>
            <a:r>
              <a:rPr lang="es-MX" sz="3600" b="1" dirty="0">
                <a:solidFill>
                  <a:srgbClr val="11A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endParaRPr lang="en-US" sz="3600" b="1" dirty="0">
              <a:solidFill>
                <a:srgbClr val="11AF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864499" y="3021957"/>
            <a:ext cx="26073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4D4D4D"/>
                </a:solidFill>
                <a:latin typeface="Arial" panose="020B0604020202020204" pitchFamily="34" charset="0"/>
              </a:rPr>
              <a:t>Investigar el origen</a:t>
            </a:r>
            <a:endParaRPr lang="en-US" sz="2800" b="1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650D800-ADAE-4BA3-BD8E-03893C33116F}"/>
              </a:ext>
            </a:extLst>
          </p:cNvPr>
          <p:cNvSpPr/>
          <p:nvPr/>
        </p:nvSpPr>
        <p:spPr>
          <a:xfrm>
            <a:off x="5218921" y="1563818"/>
            <a:ext cx="26073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rgbClr val="4D4D4D"/>
                </a:solidFill>
                <a:latin typeface="Arial" panose="020B0604020202020204" pitchFamily="34" charset="0"/>
              </a:rPr>
              <a:t>Identificar al</a:t>
            </a:r>
          </a:p>
          <a:p>
            <a:pPr algn="ctr"/>
            <a:r>
              <a:rPr lang="es-MX" sz="1600" b="1" dirty="0">
                <a:solidFill>
                  <a:srgbClr val="4D4D4D"/>
                </a:solidFill>
                <a:latin typeface="Arial" panose="020B0604020202020204" pitchFamily="34" charset="0"/>
              </a:rPr>
              <a:t>responsable</a:t>
            </a:r>
            <a:endParaRPr lang="en-US" sz="1600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994555B-EAB1-4703-8FF7-C5D005892BCF}"/>
              </a:ext>
            </a:extLst>
          </p:cNvPr>
          <p:cNvSpPr/>
          <p:nvPr/>
        </p:nvSpPr>
        <p:spPr>
          <a:xfrm>
            <a:off x="5218921" y="2706968"/>
            <a:ext cx="26073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rgbClr val="4D4D4D"/>
                </a:solidFill>
                <a:latin typeface="Arial" panose="020B0604020202020204" pitchFamily="34" charset="0"/>
              </a:rPr>
              <a:t>Corregir las </a:t>
            </a:r>
          </a:p>
          <a:p>
            <a:pPr algn="ctr"/>
            <a:r>
              <a:rPr lang="es-MX" sz="1600" b="1" dirty="0">
                <a:solidFill>
                  <a:srgbClr val="4D4D4D"/>
                </a:solidFill>
                <a:latin typeface="Arial" panose="020B0604020202020204" pitchFamily="34" charset="0"/>
              </a:rPr>
              <a:t>anomalías</a:t>
            </a:r>
            <a:endParaRPr lang="en-US" sz="1600" b="1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E31982D-DE31-41BE-BE10-D8B675584A5B}"/>
              </a:ext>
            </a:extLst>
          </p:cNvPr>
          <p:cNvSpPr/>
          <p:nvPr/>
        </p:nvSpPr>
        <p:spPr>
          <a:xfrm>
            <a:off x="5218922" y="3784185"/>
            <a:ext cx="26073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rgbClr val="4D4D4D"/>
                </a:solidFill>
                <a:latin typeface="Arial" panose="020B0604020202020204" pitchFamily="34" charset="0"/>
              </a:rPr>
              <a:t>Dar medidas</a:t>
            </a:r>
          </a:p>
          <a:p>
            <a:pPr algn="ctr"/>
            <a:r>
              <a:rPr lang="es-MX" sz="1600" b="1" dirty="0">
                <a:solidFill>
                  <a:srgbClr val="4D4D4D"/>
                </a:solidFill>
                <a:latin typeface="Arial" panose="020B0604020202020204" pitchFamily="34" charset="0"/>
              </a:rPr>
              <a:t> preventivas y correctivas</a:t>
            </a:r>
            <a:endParaRPr lang="en-US" sz="1600" b="1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2CFD3AD-C982-42A2-B11D-711694703CB1}"/>
              </a:ext>
            </a:extLst>
          </p:cNvPr>
          <p:cNvSpPr/>
          <p:nvPr/>
        </p:nvSpPr>
        <p:spPr>
          <a:xfrm>
            <a:off x="5218922" y="5254302"/>
            <a:ext cx="26073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rgbClr val="4D4D4D"/>
                </a:solidFill>
                <a:latin typeface="Arial" panose="020B0604020202020204" pitchFamily="34" charset="0"/>
              </a:rPr>
              <a:t>Dar estadísticas y criterios</a:t>
            </a:r>
            <a:endParaRPr lang="en-US" sz="1600" b="1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5146FC4-454E-42A4-A722-16A0C33F096A}"/>
              </a:ext>
            </a:extLst>
          </p:cNvPr>
          <p:cNvSpPr/>
          <p:nvPr/>
        </p:nvSpPr>
        <p:spPr>
          <a:xfrm>
            <a:off x="8786325" y="1317596"/>
            <a:ext cx="26073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rgbClr val="4D4D4D"/>
                </a:solidFill>
                <a:latin typeface="Arial" panose="020B0604020202020204" pitchFamily="34" charset="0"/>
              </a:rPr>
              <a:t>Cumplimiento de la NTCSE y procedimientos del COES</a:t>
            </a:r>
            <a:endParaRPr lang="en-US" sz="1600" b="1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8D0F5D7-BDA7-4ED3-A8BE-E5581762F411}"/>
              </a:ext>
            </a:extLst>
          </p:cNvPr>
          <p:cNvSpPr/>
          <p:nvPr/>
        </p:nvSpPr>
        <p:spPr>
          <a:xfrm>
            <a:off x="8854748" y="3036736"/>
            <a:ext cx="26073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rgbClr val="4D4D4D"/>
                </a:solidFill>
                <a:latin typeface="Arial" panose="020B0604020202020204" pitchFamily="34" charset="0"/>
              </a:rPr>
              <a:t>Mejorar la operación </a:t>
            </a:r>
          </a:p>
          <a:p>
            <a:pPr algn="ctr"/>
            <a:r>
              <a:rPr lang="es-MX" sz="1600" b="1" dirty="0">
                <a:solidFill>
                  <a:srgbClr val="4D4D4D"/>
                </a:solidFill>
                <a:latin typeface="Arial" panose="020B0604020202020204" pitchFamily="34" charset="0"/>
              </a:rPr>
              <a:t>del sistema </a:t>
            </a:r>
          </a:p>
          <a:p>
            <a:pPr algn="ctr"/>
            <a:r>
              <a:rPr lang="es-MX" sz="1600" b="1" dirty="0">
                <a:solidFill>
                  <a:srgbClr val="4D4D4D"/>
                </a:solidFill>
                <a:latin typeface="Arial" panose="020B0604020202020204" pitchFamily="34" charset="0"/>
              </a:rPr>
              <a:t>de potencia</a:t>
            </a:r>
            <a:endParaRPr lang="en-US" sz="1600" b="1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D44A80E-5330-4D89-8467-5D175EAA3F3D}"/>
              </a:ext>
            </a:extLst>
          </p:cNvPr>
          <p:cNvSpPr/>
          <p:nvPr/>
        </p:nvSpPr>
        <p:spPr>
          <a:xfrm>
            <a:off x="8854748" y="5142334"/>
            <a:ext cx="26073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rgbClr val="4D4D4D"/>
                </a:solidFill>
                <a:latin typeface="Arial" panose="020B0604020202020204" pitchFamily="34" charset="0"/>
              </a:rPr>
              <a:t>Planeamiento del sistema Eléctrico</a:t>
            </a:r>
            <a:endParaRPr lang="en-US" sz="1600" b="1" dirty="0"/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21AA3BB9-6B35-4F36-A311-2CCC6306B1AC}"/>
              </a:ext>
            </a:extLst>
          </p:cNvPr>
          <p:cNvCxnSpPr/>
          <p:nvPr/>
        </p:nvCxnSpPr>
        <p:spPr>
          <a:xfrm>
            <a:off x="7464490" y="1856205"/>
            <a:ext cx="121297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0CC3C651-19E7-4837-BCD9-93361581ED47}"/>
              </a:ext>
            </a:extLst>
          </p:cNvPr>
          <p:cNvCxnSpPr/>
          <p:nvPr/>
        </p:nvCxnSpPr>
        <p:spPr>
          <a:xfrm>
            <a:off x="7573346" y="3021957"/>
            <a:ext cx="121297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B760A69-C8AA-4727-9EA4-79B21CB18D26}"/>
              </a:ext>
            </a:extLst>
          </p:cNvPr>
          <p:cNvCxnSpPr/>
          <p:nvPr/>
        </p:nvCxnSpPr>
        <p:spPr>
          <a:xfrm>
            <a:off x="7573346" y="3786134"/>
            <a:ext cx="121297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FFF1F70A-EA1E-4603-A929-9C7594A7A966}"/>
              </a:ext>
            </a:extLst>
          </p:cNvPr>
          <p:cNvCxnSpPr/>
          <p:nvPr/>
        </p:nvCxnSpPr>
        <p:spPr>
          <a:xfrm>
            <a:off x="7641769" y="5504341"/>
            <a:ext cx="121297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17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61BA185-B0BC-4C72-A4C6-C885C77DC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31" y="1520624"/>
            <a:ext cx="6335486" cy="381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927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C03C499-62E1-4936-8289-65CE8863B020}"/>
              </a:ext>
            </a:extLst>
          </p:cNvPr>
          <p:cNvSpPr/>
          <p:nvPr/>
        </p:nvSpPr>
        <p:spPr>
          <a:xfrm>
            <a:off x="0" y="950560"/>
            <a:ext cx="50945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4D4D4D"/>
                </a:solidFill>
                <a:latin typeface="Arial" panose="020B0604020202020204" pitchFamily="34" charset="0"/>
              </a:rPr>
              <a:t>PROCESO DE ANALISIS</a:t>
            </a:r>
            <a:endParaRPr lang="en-US" sz="2800" b="1" dirty="0"/>
          </a:p>
        </p:txBody>
      </p:sp>
      <p:sp>
        <p:nvSpPr>
          <p:cNvPr id="3" name="Globo: flecha hacia abajo 2">
            <a:extLst>
              <a:ext uri="{FF2B5EF4-FFF2-40B4-BE49-F238E27FC236}">
                <a16:creationId xmlns:a16="http://schemas.microsoft.com/office/drawing/2014/main" id="{5BEFC5E5-70BE-469F-8EC2-17DE7971DE18}"/>
              </a:ext>
            </a:extLst>
          </p:cNvPr>
          <p:cNvSpPr/>
          <p:nvPr/>
        </p:nvSpPr>
        <p:spPr>
          <a:xfrm>
            <a:off x="4021494" y="3135086"/>
            <a:ext cx="3872204" cy="110101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ANALISTA DE FALLAS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B91AE6A-18B9-4E65-A70A-ABD3ECD94DB8}"/>
              </a:ext>
            </a:extLst>
          </p:cNvPr>
          <p:cNvSpPr txBox="1"/>
          <p:nvPr/>
        </p:nvSpPr>
        <p:spPr>
          <a:xfrm>
            <a:off x="1087017" y="3039261"/>
            <a:ext cx="1726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Evidencia de campo</a:t>
            </a:r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F34E6F5-2E11-4B63-948C-63829585A8C0}"/>
              </a:ext>
            </a:extLst>
          </p:cNvPr>
          <p:cNvSpPr txBox="1"/>
          <p:nvPr/>
        </p:nvSpPr>
        <p:spPr>
          <a:xfrm>
            <a:off x="3254829" y="1780517"/>
            <a:ext cx="1726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Configuración</a:t>
            </a:r>
          </a:p>
          <a:p>
            <a:pPr algn="ctr"/>
            <a:r>
              <a:rPr lang="es-PE" dirty="0"/>
              <a:t>Pos falla</a:t>
            </a:r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ABA1886-3161-4F8D-8933-8CCB4D050280}"/>
              </a:ext>
            </a:extLst>
          </p:cNvPr>
          <p:cNvSpPr txBox="1"/>
          <p:nvPr/>
        </p:nvSpPr>
        <p:spPr>
          <a:xfrm>
            <a:off x="5232918" y="1780518"/>
            <a:ext cx="1726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Registros</a:t>
            </a:r>
          </a:p>
          <a:p>
            <a:pPr algn="ctr"/>
            <a:r>
              <a:rPr lang="es-PE" dirty="0"/>
              <a:t>Oscilograficos</a:t>
            </a:r>
            <a:endParaRPr lang="en-U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9EA26D9-EAB2-4131-9C17-1A3B44F1AA0A}"/>
              </a:ext>
            </a:extLst>
          </p:cNvPr>
          <p:cNvSpPr txBox="1"/>
          <p:nvPr/>
        </p:nvSpPr>
        <p:spPr>
          <a:xfrm>
            <a:off x="7030616" y="987073"/>
            <a:ext cx="17261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Registros</a:t>
            </a:r>
          </a:p>
          <a:p>
            <a:pPr algn="ctr"/>
            <a:r>
              <a:rPr lang="es-PE" dirty="0"/>
              <a:t>Oscilograficos, señalizaciones y reporte de los relés</a:t>
            </a:r>
            <a:endParaRPr lang="en-U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6276780-86DB-4007-8C1D-381AE2B57BCB}"/>
              </a:ext>
            </a:extLst>
          </p:cNvPr>
          <p:cNvSpPr txBox="1"/>
          <p:nvPr/>
        </p:nvSpPr>
        <p:spPr>
          <a:xfrm>
            <a:off x="9450356" y="3039260"/>
            <a:ext cx="1726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Registro cronológicos de eventos</a:t>
            </a:r>
            <a:endParaRPr lang="en-US" dirty="0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0F264616-EDEC-4D79-AC30-C81685CDFB0F}"/>
              </a:ext>
            </a:extLst>
          </p:cNvPr>
          <p:cNvSpPr/>
          <p:nvPr/>
        </p:nvSpPr>
        <p:spPr>
          <a:xfrm>
            <a:off x="2883159" y="3265714"/>
            <a:ext cx="485192" cy="4198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5B5FA7E3-CA35-4A24-B56F-922C285ED93E}"/>
              </a:ext>
            </a:extLst>
          </p:cNvPr>
          <p:cNvSpPr/>
          <p:nvPr/>
        </p:nvSpPr>
        <p:spPr>
          <a:xfrm rot="10800000">
            <a:off x="8408437" y="3326364"/>
            <a:ext cx="527179" cy="3872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01B274E8-CE75-4B4C-A07C-C29455CC8FA0}"/>
              </a:ext>
            </a:extLst>
          </p:cNvPr>
          <p:cNvSpPr/>
          <p:nvPr/>
        </p:nvSpPr>
        <p:spPr>
          <a:xfrm>
            <a:off x="4078255" y="2537300"/>
            <a:ext cx="410547" cy="4656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A40B4126-8289-4993-A301-BA11F23DDC74}"/>
              </a:ext>
            </a:extLst>
          </p:cNvPr>
          <p:cNvSpPr/>
          <p:nvPr/>
        </p:nvSpPr>
        <p:spPr>
          <a:xfrm>
            <a:off x="5957596" y="2537300"/>
            <a:ext cx="410547" cy="4656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A7C6D5F5-2ED1-4418-BF45-12C456C08D04}"/>
              </a:ext>
            </a:extLst>
          </p:cNvPr>
          <p:cNvSpPr/>
          <p:nvPr/>
        </p:nvSpPr>
        <p:spPr>
          <a:xfrm>
            <a:off x="7631663" y="2573618"/>
            <a:ext cx="410547" cy="4656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4AE4B15-9FCA-44A0-BC3E-4C063B98A240}"/>
              </a:ext>
            </a:extLst>
          </p:cNvPr>
          <p:cNvSpPr txBox="1"/>
          <p:nvPr/>
        </p:nvSpPr>
        <p:spPr>
          <a:xfrm>
            <a:off x="9450356" y="4525938"/>
            <a:ext cx="21071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Se determina el Origen y se realiza las conclusiones y recomendaciones</a:t>
            </a:r>
            <a:endParaRPr lang="en-US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9BE4C2B-02D6-43B4-8CD1-5774B58F3B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76" y="4276110"/>
            <a:ext cx="2857934" cy="19246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ED32C207-AFBD-417D-8A47-7DFB4D92CD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02" y="4276111"/>
            <a:ext cx="2724540" cy="19246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36348E9A-5ACF-448A-851B-CE8CF1FA1EDD}"/>
              </a:ext>
            </a:extLst>
          </p:cNvPr>
          <p:cNvSpPr/>
          <p:nvPr/>
        </p:nvSpPr>
        <p:spPr>
          <a:xfrm>
            <a:off x="7631662" y="4879910"/>
            <a:ext cx="1195095" cy="6997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AA365E7-4FCC-4C0F-9227-EB0D1C0271F3}"/>
              </a:ext>
            </a:extLst>
          </p:cNvPr>
          <p:cNvSpPr/>
          <p:nvPr/>
        </p:nvSpPr>
        <p:spPr>
          <a:xfrm>
            <a:off x="0" y="95056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4D4D4D"/>
                </a:solidFill>
                <a:latin typeface="Arial" panose="020B0604020202020204" pitchFamily="34" charset="0"/>
              </a:rPr>
              <a:t>INTRODUCCION:FALLAS EN EL LOS SISTEMAS ELECTRICOS</a:t>
            </a:r>
            <a:endParaRPr lang="en-US" sz="28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CE5B54F-86F2-43BE-8CD9-FF3BAB94B777}"/>
              </a:ext>
            </a:extLst>
          </p:cNvPr>
          <p:cNvSpPr/>
          <p:nvPr/>
        </p:nvSpPr>
        <p:spPr>
          <a:xfrm>
            <a:off x="-3103984" y="170945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4D4D4D"/>
                </a:solidFill>
                <a:latin typeface="Arial" panose="020B0604020202020204" pitchFamily="34" charset="0"/>
              </a:rPr>
              <a:t>ORIGEN DE LAS FALLAS</a:t>
            </a:r>
            <a:endParaRPr lang="en-US" sz="28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976CED-8E3E-4546-B88C-79D115B90D3A}"/>
              </a:ext>
            </a:extLst>
          </p:cNvPr>
          <p:cNvSpPr txBox="1"/>
          <p:nvPr/>
        </p:nvSpPr>
        <p:spPr>
          <a:xfrm>
            <a:off x="884853" y="2228671"/>
            <a:ext cx="104784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2800" dirty="0"/>
              <a:t>El sistema eléctrico que se encuentra operando en condiciones de estado estacionario están sujetas a perturbaciones (fallas) producidas por diversas causas.</a:t>
            </a:r>
            <a:endParaRPr lang="en-US" sz="28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3B5C04F-221D-4818-B0FA-A85E8F174024}"/>
              </a:ext>
            </a:extLst>
          </p:cNvPr>
          <p:cNvSpPr txBox="1"/>
          <p:nvPr/>
        </p:nvSpPr>
        <p:spPr>
          <a:xfrm>
            <a:off x="884852" y="3891503"/>
            <a:ext cx="104784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2800" dirty="0"/>
              <a:t>Estas perturbaciones originan cambios en las magnitudes de la corriente y tensión en todo el sistema eléctrico.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8351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3921281-A815-4368-8F4D-E6FACEC01519}"/>
              </a:ext>
            </a:extLst>
          </p:cNvPr>
          <p:cNvSpPr/>
          <p:nvPr/>
        </p:nvSpPr>
        <p:spPr>
          <a:xfrm>
            <a:off x="2667389" y="875526"/>
            <a:ext cx="75962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4D4D4D"/>
                </a:solidFill>
                <a:latin typeface="Arial" panose="020B0604020202020204" pitchFamily="34" charset="0"/>
              </a:rPr>
              <a:t>ORIGEN DE LAS FALLAS: Condiciones Climáticas</a:t>
            </a:r>
            <a:endParaRPr lang="en-US" sz="2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8453FD3-2F82-4AA6-8FEB-518AE074DC2F}"/>
              </a:ext>
            </a:extLst>
          </p:cNvPr>
          <p:cNvSpPr txBox="1"/>
          <p:nvPr/>
        </p:nvSpPr>
        <p:spPr>
          <a:xfrm>
            <a:off x="856764" y="2079382"/>
            <a:ext cx="10478471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Descarga Atmosférica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Lluvia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Nieve o granizo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Hielo excesivo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Calor</a:t>
            </a:r>
            <a:endParaRPr lang="en-U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4E60505-6806-4594-9D71-874B1D31E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669" y="2079382"/>
            <a:ext cx="5783669" cy="390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FFEAD8F-9BBB-4F9A-88BA-DB32BA1B06B8}"/>
              </a:ext>
            </a:extLst>
          </p:cNvPr>
          <p:cNvSpPr/>
          <p:nvPr/>
        </p:nvSpPr>
        <p:spPr>
          <a:xfrm>
            <a:off x="2667389" y="875526"/>
            <a:ext cx="7596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4D4D4D"/>
                </a:solidFill>
                <a:latin typeface="Arial" panose="020B0604020202020204" pitchFamily="34" charset="0"/>
              </a:rPr>
              <a:t>ORIGEN DE LAS FALLAS: Medio Ambiente</a:t>
            </a:r>
            <a:endParaRPr lang="en-US" sz="2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F0247CD-0817-40C8-BF05-3D6435BB19BC}"/>
              </a:ext>
            </a:extLst>
          </p:cNvPr>
          <p:cNvSpPr txBox="1"/>
          <p:nvPr/>
        </p:nvSpPr>
        <p:spPr>
          <a:xfrm>
            <a:off x="716805" y="1154082"/>
            <a:ext cx="10478471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Contaminación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Corrosión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Incendio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Caída de arboles sobre las líneas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Choque de materiales arrastrados por el viento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Inundación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Movimiento Telúrico</a:t>
            </a:r>
            <a:endParaRPr lang="en-U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1EBF995-420E-413F-B71B-747AF8D98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560" y="1606502"/>
            <a:ext cx="3561863" cy="416914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2844B6D-FB6A-445A-A0E0-F1A0E0CC511F}"/>
              </a:ext>
            </a:extLst>
          </p:cNvPr>
          <p:cNvSpPr/>
          <p:nvPr/>
        </p:nvSpPr>
        <p:spPr>
          <a:xfrm>
            <a:off x="848814" y="5814522"/>
            <a:ext cx="50266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https://www.youtube.com/watch?v=gFCYKxWPZuU</a:t>
            </a:r>
          </a:p>
        </p:txBody>
      </p:sp>
    </p:spTree>
    <p:extLst>
      <p:ext uri="{BB962C8B-B14F-4D97-AF65-F5344CB8AC3E}">
        <p14:creationId xmlns:p14="http://schemas.microsoft.com/office/powerpoint/2010/main" val="406213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26C1E6B-333B-431E-99E3-DD867123D14C}"/>
              </a:ext>
            </a:extLst>
          </p:cNvPr>
          <p:cNvSpPr/>
          <p:nvPr/>
        </p:nvSpPr>
        <p:spPr>
          <a:xfrm>
            <a:off x="2667389" y="875526"/>
            <a:ext cx="7596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4D4D4D"/>
                </a:solidFill>
                <a:latin typeface="Arial" panose="020B0604020202020204" pitchFamily="34" charset="0"/>
              </a:rPr>
              <a:t>ORIGEN DE LAS FALLAS</a:t>
            </a:r>
            <a:endParaRPr lang="en-US" sz="2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1AD003E-E8AC-4617-ABA5-E2618C321093}"/>
              </a:ext>
            </a:extLst>
          </p:cNvPr>
          <p:cNvSpPr txBox="1"/>
          <p:nvPr/>
        </p:nvSpPr>
        <p:spPr>
          <a:xfrm>
            <a:off x="856764" y="1398746"/>
            <a:ext cx="10478471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PE" sz="2800" b="1" dirty="0"/>
              <a:t>Animales: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Aves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Roedores</a:t>
            </a:r>
          </a:p>
          <a:p>
            <a:pPr algn="just">
              <a:lnSpc>
                <a:spcPct val="150000"/>
              </a:lnSpc>
            </a:pPr>
            <a:r>
              <a:rPr lang="es-PE" sz="2800" b="1" dirty="0"/>
              <a:t>Terceros: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Actos de vandalismo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Choques de vehículos sobre poste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42767EF-02D1-4C38-8185-FA6D2A83C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4704" y="1555750"/>
            <a:ext cx="3257939" cy="3804892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375393F-402A-46F1-9E18-E3513CF3246D}"/>
              </a:ext>
            </a:extLst>
          </p:cNvPr>
          <p:cNvSpPr/>
          <p:nvPr/>
        </p:nvSpPr>
        <p:spPr>
          <a:xfrm>
            <a:off x="856764" y="5613142"/>
            <a:ext cx="5017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https://www.youtube.com/watch?v=HNAqOZVZv5c</a:t>
            </a:r>
          </a:p>
        </p:txBody>
      </p:sp>
    </p:spTree>
    <p:extLst>
      <p:ext uri="{BB962C8B-B14F-4D97-AF65-F5344CB8AC3E}">
        <p14:creationId xmlns:p14="http://schemas.microsoft.com/office/powerpoint/2010/main" val="32108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4459402-FF02-4D29-B045-F09D6FC087FF}"/>
              </a:ext>
            </a:extLst>
          </p:cNvPr>
          <p:cNvSpPr/>
          <p:nvPr/>
        </p:nvSpPr>
        <p:spPr>
          <a:xfrm>
            <a:off x="2667389" y="875526"/>
            <a:ext cx="7596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4D4D4D"/>
                </a:solidFill>
                <a:latin typeface="Arial" panose="020B0604020202020204" pitchFamily="34" charset="0"/>
              </a:rPr>
              <a:t>ORIGEN DE LAS FALLAS: Propias de la red</a:t>
            </a:r>
            <a:endParaRPr lang="en-US" sz="2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BE91A75-FA2B-4277-9A76-E390FAC9210F}"/>
              </a:ext>
            </a:extLst>
          </p:cNvPr>
          <p:cNvSpPr txBox="1"/>
          <p:nvPr/>
        </p:nvSpPr>
        <p:spPr>
          <a:xfrm>
            <a:off x="716805" y="1256276"/>
            <a:ext cx="10478471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Error de operación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Sobrecargas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Instalación/construcción deficientes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Falsa operación del sistema de protección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Equipo/diseño inadecuado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Envejecimiento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Mal funcionamiento</a:t>
            </a:r>
            <a:endParaRPr lang="en-US" sz="2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3544F5A-23D1-4555-9762-143A529416AC}"/>
              </a:ext>
            </a:extLst>
          </p:cNvPr>
          <p:cNvSpPr txBox="1"/>
          <p:nvPr/>
        </p:nvSpPr>
        <p:spPr>
          <a:xfrm>
            <a:off x="996724" y="5806111"/>
            <a:ext cx="10478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b="1" dirty="0"/>
              <a:t>Defecto de fabricación de los equipos</a:t>
            </a:r>
            <a:endParaRPr lang="en-US" sz="28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7D3FFF9-BB89-43E2-B27D-3CBFFF9CD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1844" y="1501256"/>
            <a:ext cx="3633351" cy="227119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5661D92-54BD-45CA-A245-E6CF1976B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1844" y="3898290"/>
            <a:ext cx="3633351" cy="205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7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B12E812-B3C6-49F3-9954-F83BDFF1627E}"/>
              </a:ext>
            </a:extLst>
          </p:cNvPr>
          <p:cNvSpPr/>
          <p:nvPr/>
        </p:nvSpPr>
        <p:spPr>
          <a:xfrm>
            <a:off x="2667389" y="875526"/>
            <a:ext cx="7596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4D4D4D"/>
                </a:solidFill>
                <a:latin typeface="Arial" panose="020B0604020202020204" pitchFamily="34" charset="0"/>
              </a:rPr>
              <a:t>TIPOS DE FALLAS</a:t>
            </a:r>
            <a:endParaRPr lang="en-US" sz="2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D26BC00-610A-4976-8244-1437CEAB3E40}"/>
              </a:ext>
            </a:extLst>
          </p:cNvPr>
          <p:cNvSpPr txBox="1"/>
          <p:nvPr/>
        </p:nvSpPr>
        <p:spPr>
          <a:xfrm>
            <a:off x="604838" y="1548036"/>
            <a:ext cx="10478471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Monofásica a tierra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Bifásica a tierra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Bifásico entre fases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2800" dirty="0"/>
              <a:t>Trifásico</a:t>
            </a:r>
          </a:p>
        </p:txBody>
      </p:sp>
    </p:spTree>
    <p:extLst>
      <p:ext uri="{BB962C8B-B14F-4D97-AF65-F5344CB8AC3E}">
        <p14:creationId xmlns:p14="http://schemas.microsoft.com/office/powerpoint/2010/main" val="5743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D711871-7AA3-4D2E-A0E7-A453FDD28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045" y="1007706"/>
            <a:ext cx="73152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83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DFECC0F-BBF0-4022-A3C1-CAD8C0DC5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636" y="1257300"/>
            <a:ext cx="69342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12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33347FB-5F4C-4DAB-A6C5-903461D22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147" y="1104900"/>
            <a:ext cx="74676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75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66B7E6D-854B-4719-B9F4-CFB1AF1B8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535" y="1445400"/>
            <a:ext cx="5113463" cy="436663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A1F93DE-4C53-4060-9B1B-3FBE6257DBE4}"/>
              </a:ext>
            </a:extLst>
          </p:cNvPr>
          <p:cNvSpPr/>
          <p:nvPr/>
        </p:nvSpPr>
        <p:spPr>
          <a:xfrm>
            <a:off x="2297856" y="922180"/>
            <a:ext cx="7596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4D4D4D"/>
                </a:solidFill>
                <a:latin typeface="Arial" panose="020B0604020202020204" pitchFamily="34" charset="0"/>
              </a:rPr>
              <a:t>SISTEMA DE PROTECCION</a:t>
            </a:r>
            <a:endParaRPr lang="en-US" sz="2800" b="1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E74D1B1-2BF4-4D9E-A332-3A57D6CDEA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317784"/>
              </p:ext>
            </p:extLst>
          </p:nvPr>
        </p:nvGraphicFramePr>
        <p:xfrm>
          <a:off x="7169703" y="1445400"/>
          <a:ext cx="4745490" cy="4780283"/>
        </p:xfrm>
        <a:graphic>
          <a:graphicData uri="http://schemas.openxmlformats.org/drawingml/2006/table">
            <a:tbl>
              <a:tblPr/>
              <a:tblGrid>
                <a:gridCol w="1756661">
                  <a:extLst>
                    <a:ext uri="{9D8B030D-6E8A-4147-A177-3AD203B41FA5}">
                      <a16:colId xmlns:a16="http://schemas.microsoft.com/office/drawing/2014/main" val="1836286698"/>
                    </a:ext>
                  </a:extLst>
                </a:gridCol>
                <a:gridCol w="2988829">
                  <a:extLst>
                    <a:ext uri="{9D8B030D-6E8A-4147-A177-3AD203B41FA5}">
                      <a16:colId xmlns:a16="http://schemas.microsoft.com/office/drawing/2014/main" val="2614178808"/>
                    </a:ext>
                  </a:extLst>
                </a:gridCol>
              </a:tblGrid>
              <a:tr h="24594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FUNCIONES DE PROTECCION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739116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CODIGO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FUNCION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951970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51/50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SOBRECORRIENTE DE FASES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564966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51/50N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SOBRECORRIENTE DE NEUTRO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9593236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SUBTENSION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764267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SOBRETENSION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356957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81U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SUBFRECUENCIA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7018402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81O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SOBRECUENCIA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911073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(87L-87T-87B)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DIFERENCIAL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4317715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SOBRECORRIENTE DIRECCIONA DE FASES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111356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67N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SOBRECORRIENTE DIRECCINAL DE NEUTRO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4285766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LIMITE DE POTENCIA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261336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OSCILACION DE POTENCIA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656667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21-21N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DISTANCIA –IMPEDANCIA (FASES –TIERRA)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2542005"/>
                  </a:ext>
                </a:extLst>
              </a:tr>
              <a:tr h="3532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PROTECCIONES TERMICAS (TRASNFORMADORES)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177461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50BF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FALLA INTERRUPTOR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3033146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SINCRONISMO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4211390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RECIERRES (RECIERRES MONOFASICOS)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9818865"/>
                  </a:ext>
                </a:extLst>
              </a:tr>
              <a:tr h="245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SOFT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18" marR="7618" marT="7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72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79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E3C5451-A4C3-427A-8CA9-96B82A1A0B42}"/>
              </a:ext>
            </a:extLst>
          </p:cNvPr>
          <p:cNvSpPr/>
          <p:nvPr/>
        </p:nvSpPr>
        <p:spPr>
          <a:xfrm>
            <a:off x="2297856" y="922180"/>
            <a:ext cx="75962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4D4D4D"/>
                </a:solidFill>
                <a:latin typeface="Arial" panose="020B0604020202020204" pitchFamily="34" charset="0"/>
              </a:rPr>
              <a:t>FUENTES DE INFORMACION PARA EL ANALISIS DE FALLA</a:t>
            </a:r>
            <a:endParaRPr lang="en-US" sz="28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6B17D44-8BD2-45CA-9732-E6183AA3C46B}"/>
              </a:ext>
            </a:extLst>
          </p:cNvPr>
          <p:cNvSpPr/>
          <p:nvPr/>
        </p:nvSpPr>
        <p:spPr>
          <a:xfrm>
            <a:off x="827314" y="2007742"/>
            <a:ext cx="109945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TE1B54180t00"/>
              </a:rPr>
              <a:t>Para responder estas preguntas se dispone de diversas Fuentes de informacion </a:t>
            </a:r>
            <a:r>
              <a:rPr lang="en-US" dirty="0" err="1">
                <a:solidFill>
                  <a:srgbClr val="000000"/>
                </a:solidFill>
                <a:latin typeface="TTE1B54180t00"/>
              </a:rPr>
              <a:t>como</a:t>
            </a:r>
            <a:r>
              <a:rPr lang="en-US" dirty="0">
                <a:solidFill>
                  <a:srgbClr val="000000"/>
                </a:solidFill>
                <a:latin typeface="TTE1B54180t00"/>
              </a:rPr>
              <a:t> ser:</a:t>
            </a:r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0C914D-B71B-4E15-B141-9E91B506318C}"/>
              </a:ext>
            </a:extLst>
          </p:cNvPr>
          <p:cNvSpPr/>
          <p:nvPr/>
        </p:nvSpPr>
        <p:spPr>
          <a:xfrm>
            <a:off x="827314" y="2508529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TE1B54180t00"/>
              </a:rPr>
              <a:t>Informe de operadores</a:t>
            </a:r>
          </a:p>
          <a:p>
            <a:r>
              <a:rPr lang="en-US" dirty="0"/>
              <a:t>Sistemas SCADA</a:t>
            </a:r>
            <a:br>
              <a:rPr lang="en-US" dirty="0"/>
            </a:br>
            <a:r>
              <a:rPr lang="en-US" dirty="0"/>
              <a:t>Eventos Relés</a:t>
            </a:r>
            <a:br>
              <a:rPr lang="en-US" dirty="0"/>
            </a:br>
            <a:r>
              <a:rPr lang="en-US" dirty="0"/>
              <a:t>Registros oscilográficos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>
                <a:solidFill>
                  <a:srgbClr val="000000"/>
                </a:solidFill>
                <a:latin typeface="TTE1B54180t00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7F4A44A-CC4A-41ED-BC5C-80F730B00AB2}"/>
              </a:ext>
            </a:extLst>
          </p:cNvPr>
          <p:cNvSpPr/>
          <p:nvPr/>
        </p:nvSpPr>
        <p:spPr>
          <a:xfrm>
            <a:off x="827313" y="3864940"/>
            <a:ext cx="106213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TTE1B54180t00"/>
              </a:rPr>
              <a:t>Es importante que la información que se dispone pueda ordenarse temporalmente. Muchas</a:t>
            </a:r>
            <a:br>
              <a:rPr lang="es-ES" dirty="0">
                <a:solidFill>
                  <a:srgbClr val="000000"/>
                </a:solidFill>
                <a:latin typeface="TTE1B54180t00"/>
              </a:rPr>
            </a:br>
            <a:r>
              <a:rPr lang="es-ES" dirty="0">
                <a:solidFill>
                  <a:srgbClr val="000000"/>
                </a:solidFill>
                <a:latin typeface="TTE1B54180t00"/>
              </a:rPr>
              <a:t>veces la secuencia en que ocurren los hechos cambia completamente la interpretación de lo</a:t>
            </a:r>
            <a:br>
              <a:rPr lang="es-ES" dirty="0">
                <a:solidFill>
                  <a:srgbClr val="000000"/>
                </a:solidFill>
                <a:latin typeface="TTE1B54180t00"/>
              </a:rPr>
            </a:br>
            <a:r>
              <a:rPr lang="es-ES" dirty="0">
                <a:solidFill>
                  <a:srgbClr val="000000"/>
                </a:solidFill>
                <a:latin typeface="TTE1B54180t00"/>
              </a:rPr>
              <a:t>ocurrido. Una mala ordenación puede provocar que se permuten causas con consecuencias.</a:t>
            </a:r>
            <a:r>
              <a:rPr lang="es-ES" dirty="0"/>
              <a:t> </a:t>
            </a:r>
            <a:br>
              <a:rPr lang="es-E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90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6E80AB3-29C2-4CC8-ADFB-20782994764E}"/>
              </a:ext>
            </a:extLst>
          </p:cNvPr>
          <p:cNvSpPr/>
          <p:nvPr/>
        </p:nvSpPr>
        <p:spPr>
          <a:xfrm>
            <a:off x="584718" y="1139995"/>
            <a:ext cx="109012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TTE1B54180t00"/>
              </a:rPr>
              <a:t>A través de la sincronización se pretende responder algunas dudas que surgen en el análisis:</a:t>
            </a:r>
            <a:br>
              <a:rPr lang="es-ES" dirty="0"/>
            </a:br>
            <a:endParaRPr lang="en-U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2EBAA2E-A8E7-4626-A17F-1B502028680F}"/>
              </a:ext>
            </a:extLst>
          </p:cNvPr>
          <p:cNvSpPr/>
          <p:nvPr/>
        </p:nvSpPr>
        <p:spPr>
          <a:xfrm>
            <a:off x="584718" y="1670380"/>
            <a:ext cx="11022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TTE1B54180t00"/>
              </a:rPr>
              <a:t>Cual suceso ocurrió antes? Ordenamiento del operador vs. Ordenamiento de la “realidad”</a:t>
            </a:r>
            <a:r>
              <a:rPr lang="es-ES" dirty="0"/>
              <a:t> </a:t>
            </a:r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9FE4923-D318-43AA-9380-286000166693}"/>
              </a:ext>
            </a:extLst>
          </p:cNvPr>
          <p:cNvSpPr/>
          <p:nvPr/>
        </p:nvSpPr>
        <p:spPr>
          <a:xfrm>
            <a:off x="584718" y="2166363"/>
            <a:ext cx="100241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TTE1B54180t00"/>
              </a:rPr>
              <a:t>Que separación hay entre un evento y otro de una misma fuente?</a:t>
            </a:r>
            <a:endParaRPr lang="en-U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268ACA7-4738-4F07-BFB6-50AAB297A0A2}"/>
              </a:ext>
            </a:extLst>
          </p:cNvPr>
          <p:cNvSpPr/>
          <p:nvPr/>
        </p:nvSpPr>
        <p:spPr>
          <a:xfrm>
            <a:off x="584718" y="2662346"/>
            <a:ext cx="9837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TTE1B54180t00"/>
              </a:rPr>
              <a:t>Que separación hay entre un evento y otro de distintas fuentes?</a:t>
            </a: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2B0EC54-6897-40A9-AC0E-B1D86CDFA64D}"/>
              </a:ext>
            </a:extLst>
          </p:cNvPr>
          <p:cNvSpPr/>
          <p:nvPr/>
        </p:nvSpPr>
        <p:spPr>
          <a:xfrm>
            <a:off x="584718" y="316786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TTE1B54180t00"/>
              </a:rPr>
              <a:t>El registro corresponde a la perturbación?</a:t>
            </a:r>
            <a:endParaRPr lang="en-U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EA54621-42FE-4B72-86D3-8D54F30426C1}"/>
              </a:ext>
            </a:extLst>
          </p:cNvPr>
          <p:cNvSpPr/>
          <p:nvPr/>
        </p:nvSpPr>
        <p:spPr>
          <a:xfrm>
            <a:off x="519404" y="3826323"/>
            <a:ext cx="109012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TTE1B54180t00"/>
              </a:rPr>
              <a:t>El operador del sistema necesita tener conocimiento on-line de los sucesos que ocurren en la red, lo cual lo obtiene de sistemas que centralizan la información proveniente de distintos</a:t>
            </a:r>
            <a:r>
              <a:rPr lang="es-ES" dirty="0"/>
              <a:t> centros. A esta consulta central los eventos no llegan en el mismo orden que ocurren por múltiples razones, retardos, comunicaciones, etc. </a:t>
            </a:r>
            <a:br>
              <a:rPr lang="es-ES" dirty="0"/>
            </a:br>
            <a:br>
              <a:rPr lang="es-E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691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A025590-3F20-41C6-8F68-560E8B6BA8B5}"/>
              </a:ext>
            </a:extLst>
          </p:cNvPr>
          <p:cNvPicPr/>
          <p:nvPr/>
        </p:nvPicPr>
        <p:blipFill rotWithShape="1">
          <a:blip r:embed="rId2"/>
          <a:srcRect l="2330" t="20055" r="5076" b="10169"/>
          <a:stretch/>
        </p:blipFill>
        <p:spPr bwMode="auto">
          <a:xfrm>
            <a:off x="2611016" y="1082351"/>
            <a:ext cx="6969967" cy="5029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14110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DB2268A-0671-4DE2-8151-7B90A0F7CD6E}"/>
              </a:ext>
            </a:extLst>
          </p:cNvPr>
          <p:cNvSpPr/>
          <p:nvPr/>
        </p:nvSpPr>
        <p:spPr>
          <a:xfrm>
            <a:off x="2092583" y="922180"/>
            <a:ext cx="7596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4D4D4D"/>
                </a:solidFill>
                <a:latin typeface="Arial" panose="020B0604020202020204" pitchFamily="34" charset="0"/>
              </a:rPr>
              <a:t>REGISTROS OSCILOGRAFICOS</a:t>
            </a:r>
            <a:endParaRPr lang="en-US" sz="2800" b="1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C48143B-E5F3-414C-B8F9-BB2C3C4C8004}"/>
              </a:ext>
            </a:extLst>
          </p:cNvPr>
          <p:cNvSpPr/>
          <p:nvPr/>
        </p:nvSpPr>
        <p:spPr>
          <a:xfrm>
            <a:off x="836645" y="153829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TTE1B54180t00"/>
              </a:rPr>
              <a:t>Los registros oscilográficos pueden ser obtenidos de:</a:t>
            </a:r>
            <a:r>
              <a:rPr lang="es-ES" dirty="0"/>
              <a:t> </a:t>
            </a:r>
            <a:endParaRPr lang="en-U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B9E8B7-6B23-40F1-986E-CBA135990111}"/>
              </a:ext>
            </a:extLst>
          </p:cNvPr>
          <p:cNvSpPr/>
          <p:nvPr/>
        </p:nvSpPr>
        <p:spPr>
          <a:xfrm>
            <a:off x="836644" y="199503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TTE1B54180t00"/>
              </a:rPr>
              <a:t>Relés de protecciones digitales incluyen registro oscilográficos.</a:t>
            </a:r>
            <a:r>
              <a:rPr lang="es-ES" dirty="0"/>
              <a:t> </a:t>
            </a: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B83AF0B-BA8A-481B-B0DB-D0499848241C}"/>
              </a:ext>
            </a:extLst>
          </p:cNvPr>
          <p:cNvSpPr/>
          <p:nvPr/>
        </p:nvSpPr>
        <p:spPr>
          <a:xfrm>
            <a:off x="869300" y="2490166"/>
            <a:ext cx="100428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TE1B54180t00"/>
              </a:rPr>
              <a:t>Registradores oscilográficos "stand alone", dispositivos específicos para registro de</a:t>
            </a:r>
            <a:br>
              <a:rPr lang="en-US" dirty="0">
                <a:solidFill>
                  <a:srgbClr val="000000"/>
                </a:solidFill>
                <a:latin typeface="TTE1B54180t00"/>
              </a:rPr>
            </a:br>
            <a:r>
              <a:rPr lang="en-US" dirty="0">
                <a:solidFill>
                  <a:srgbClr val="000000"/>
                </a:solidFill>
                <a:latin typeface="TTE1B54180t00"/>
              </a:rPr>
              <a:t>eventos y cantidades analógicas.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3FFBE1A-C31F-4402-BC31-A4E3F76B5034}"/>
              </a:ext>
            </a:extLst>
          </p:cNvPr>
          <p:cNvSpPr/>
          <p:nvPr/>
        </p:nvSpPr>
        <p:spPr>
          <a:xfrm>
            <a:off x="1279851" y="316799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TTE1B54180t00"/>
              </a:rPr>
              <a:t>Se utilizan en los sistemas alta y extra alta tensión</a:t>
            </a:r>
            <a:r>
              <a:rPr lang="es-ES" dirty="0"/>
              <a:t> 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E3A0564-B7DD-4681-A91F-851249ED9C77}"/>
              </a:ext>
            </a:extLst>
          </p:cNvPr>
          <p:cNvSpPr/>
          <p:nvPr/>
        </p:nvSpPr>
        <p:spPr>
          <a:xfrm>
            <a:off x="1279851" y="3534932"/>
            <a:ext cx="89418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TTE1B54180t00"/>
              </a:rPr>
              <a:t>Mayor capacidad de almacenamiento y mejor respuesta en frecuencia</a:t>
            </a:r>
            <a:br>
              <a:rPr lang="es-ES" dirty="0">
                <a:solidFill>
                  <a:srgbClr val="000000"/>
                </a:solidFill>
                <a:latin typeface="TTE1B54180t00"/>
              </a:rPr>
            </a:br>
            <a:r>
              <a:rPr lang="es-ES" dirty="0">
                <a:solidFill>
                  <a:srgbClr val="000000"/>
                </a:solidFill>
                <a:latin typeface="TTE1B54180t00"/>
              </a:rPr>
              <a:t>(muestras por segundo)</a:t>
            </a:r>
            <a:r>
              <a:rPr lang="es-ES" dirty="0"/>
              <a:t> </a:t>
            </a:r>
            <a:br>
              <a:rPr lang="es-ES" dirty="0"/>
            </a:br>
            <a:endParaRPr lang="en-U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A970CA4-572E-4A65-BD79-880B7D10DE9C}"/>
              </a:ext>
            </a:extLst>
          </p:cNvPr>
          <p:cNvSpPr/>
          <p:nvPr/>
        </p:nvSpPr>
        <p:spPr>
          <a:xfrm>
            <a:off x="836644" y="422742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TE1B54180t00"/>
              </a:rPr>
              <a:t>Valijas de ensayo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8E4DD97-4BB6-4B2B-AB3B-5FC84B4CC5E9}"/>
              </a:ext>
            </a:extLst>
          </p:cNvPr>
          <p:cNvSpPr/>
          <p:nvPr/>
        </p:nvSpPr>
        <p:spPr>
          <a:xfrm>
            <a:off x="836644" y="464829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TE1B54180t00"/>
              </a:rPr>
              <a:t>Software de simulación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636A49B-0DCA-4C5B-AC23-E3AAF313EC0B}"/>
              </a:ext>
            </a:extLst>
          </p:cNvPr>
          <p:cNvSpPr/>
          <p:nvPr/>
        </p:nvSpPr>
        <p:spPr>
          <a:xfrm>
            <a:off x="836644" y="5102200"/>
            <a:ext cx="1029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  <a:latin typeface="TTE1B54180t00"/>
              </a:rPr>
              <a:t>Los registros pueden tener diversos formatos, algunos de ellos propietarios (específicos de un</a:t>
            </a:r>
            <a:br>
              <a:rPr lang="es-ES" b="1" dirty="0">
                <a:solidFill>
                  <a:srgbClr val="000000"/>
                </a:solidFill>
                <a:latin typeface="TTE1B54180t00"/>
              </a:rPr>
            </a:br>
            <a:r>
              <a:rPr lang="es-ES" b="1" dirty="0">
                <a:solidFill>
                  <a:srgbClr val="000000"/>
                </a:solidFill>
                <a:latin typeface="TTE1B54180t00"/>
              </a:rPr>
              <a:t>fabricante), pero en los relés modernos cada vez más cumplen el estándar definido por la norma</a:t>
            </a:r>
            <a:r>
              <a:rPr lang="es-ES" b="1" dirty="0"/>
              <a:t> </a:t>
            </a:r>
            <a:br>
              <a:rPr lang="es-E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75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D905805-C380-4252-B907-AB83FFA6F9F0}"/>
              </a:ext>
            </a:extLst>
          </p:cNvPr>
          <p:cNvSpPr/>
          <p:nvPr/>
        </p:nvSpPr>
        <p:spPr>
          <a:xfrm>
            <a:off x="4375279" y="1154807"/>
            <a:ext cx="34414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TTE25EDA20t00"/>
              </a:rPr>
              <a:t>FORMATO COMTRADE</a:t>
            </a:r>
            <a:endParaRPr lang="en-US" sz="2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0D682ED-D4A1-4C1F-958D-10B74BB64263}"/>
              </a:ext>
            </a:extLst>
          </p:cNvPr>
          <p:cNvSpPr/>
          <p:nvPr/>
        </p:nvSpPr>
        <p:spPr>
          <a:xfrm>
            <a:off x="724676" y="1781516"/>
            <a:ext cx="110785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TE1B54180t00"/>
              </a:rPr>
              <a:t>IEEE Std C37.111-2013 Common format for transient data exchange (COMTRADE) for Power Systems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5D7FD04-8473-43EE-ADFB-C6617ADEF887}"/>
              </a:ext>
            </a:extLst>
          </p:cNvPr>
          <p:cNvSpPr/>
          <p:nvPr/>
        </p:nvSpPr>
        <p:spPr>
          <a:xfrm>
            <a:off x="724677" y="2250167"/>
            <a:ext cx="10481387" cy="1711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>
                <a:solidFill>
                  <a:srgbClr val="000000"/>
                </a:solidFill>
                <a:latin typeface="TTE1B54180t00"/>
              </a:rPr>
              <a:t>La norma define un formato para los archivos que contienen la forma de onda y eventos obtenidos de los sistemas de potencia o modelos de sistemas de potencia . El formato está destinado a proporcionar una forma fácilmente interpretable para su uso en el intercambio de datos.</a:t>
            </a:r>
            <a:r>
              <a:rPr lang="es-ES" dirty="0"/>
              <a:t> </a:t>
            </a:r>
            <a:br>
              <a:rPr lang="es-ES" dirty="0"/>
            </a:br>
            <a:endParaRPr lang="en-U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81A1CF8-AA70-4DBF-AD65-149D0EB471B5}"/>
              </a:ext>
            </a:extLst>
          </p:cNvPr>
          <p:cNvSpPr/>
          <p:nvPr/>
        </p:nvSpPr>
        <p:spPr>
          <a:xfrm>
            <a:off x="724676" y="3695237"/>
            <a:ext cx="10602686" cy="212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>
                <a:solidFill>
                  <a:srgbClr val="000000"/>
                </a:solidFill>
                <a:latin typeface="TTE1B54180t00"/>
              </a:rPr>
              <a:t>Estos datos se utilizan para mejorar y automatizar el análisis, prueba, evaluación y simulación de sistemas de potencia y los sistemas de protección relacionados durante las condiciones de fallas o perturbaciones. Puesto que cada fuente de datos puede utilizar un diferente formato propietario, un formato de datos común es necesario para facilitar el intercambio de dichos</a:t>
            </a:r>
            <a:r>
              <a:rPr lang="es-ES" dirty="0"/>
              <a:t> </a:t>
            </a:r>
            <a:br>
              <a:rPr lang="es-E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943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B8DDDD9-CA89-419D-87B7-5DDDDBC9CABF}"/>
              </a:ext>
            </a:extLst>
          </p:cNvPr>
          <p:cNvSpPr/>
          <p:nvPr/>
        </p:nvSpPr>
        <p:spPr>
          <a:xfrm>
            <a:off x="4580553" y="996186"/>
            <a:ext cx="25200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TTE25EDA20t00"/>
              </a:rPr>
              <a:t>SOFTWARE SIGRA</a:t>
            </a:r>
            <a:endParaRPr lang="en-US" sz="24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3E75EE2-CE8D-44B2-B1B8-D865F13996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69"/>
          <a:stretch/>
        </p:blipFill>
        <p:spPr>
          <a:xfrm>
            <a:off x="1617305" y="1457851"/>
            <a:ext cx="9591871" cy="474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90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0C47A66-B2F0-4DAA-8443-482FADE45122}"/>
              </a:ext>
            </a:extLst>
          </p:cNvPr>
          <p:cNvSpPr/>
          <p:nvPr/>
        </p:nvSpPr>
        <p:spPr>
          <a:xfrm>
            <a:off x="2957026" y="902880"/>
            <a:ext cx="60096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TTE25EDA20t00"/>
              </a:rPr>
              <a:t>EJEMPLOS DE FALLAS CON OSCILOGRAFIAS</a:t>
            </a:r>
            <a:endParaRPr lang="en-US" sz="24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61D840-8DE2-4E95-913C-E7F955F6E5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704"/>
          <a:stretch/>
        </p:blipFill>
        <p:spPr>
          <a:xfrm>
            <a:off x="1337387" y="1851223"/>
            <a:ext cx="9517225" cy="315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302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7E34C15-BCB8-4DA8-BCA8-2E4D3F1EEA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438538" y="1244732"/>
            <a:ext cx="11327363" cy="411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199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493B8B8-7E36-4DE0-B308-C4D05981B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81" y="1177095"/>
            <a:ext cx="10120237" cy="45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97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E4BF989-48FF-491F-96BC-4C6D98C39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23" y="1436197"/>
            <a:ext cx="10531753" cy="460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875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3C5AE82-A857-4747-B6C6-52374A1FF124}"/>
              </a:ext>
            </a:extLst>
          </p:cNvPr>
          <p:cNvSpPr/>
          <p:nvPr/>
        </p:nvSpPr>
        <p:spPr>
          <a:xfrm>
            <a:off x="4580553" y="996186"/>
            <a:ext cx="3798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TTE25EDA20t00"/>
              </a:rPr>
              <a:t>CASO DE ANALISIS:</a:t>
            </a:r>
            <a:endParaRPr lang="en-US" sz="2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C7FEFC5-A1A8-4AF1-99AB-37D8CC864A2B}"/>
              </a:ext>
            </a:extLst>
          </p:cNvPr>
          <p:cNvSpPr/>
          <p:nvPr/>
        </p:nvSpPr>
        <p:spPr>
          <a:xfrm>
            <a:off x="1032587" y="1939508"/>
            <a:ext cx="3352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1.-Falla bifásica, Fases R y S.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E231C17-5E12-49C2-85B8-8187915CCA1B}"/>
              </a:ext>
            </a:extLst>
          </p:cNvPr>
          <p:cNvSpPr/>
          <p:nvPr/>
        </p:nvSpPr>
        <p:spPr>
          <a:xfrm>
            <a:off x="1032587" y="2502455"/>
            <a:ext cx="3352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2.-Falla Evolutiva</a:t>
            </a:r>
            <a:br>
              <a:rPr lang="en-US" dirty="0"/>
            </a:br>
            <a:endParaRPr lang="en-U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77A0687-4975-42BF-B81D-62B7A1E95488}"/>
              </a:ext>
            </a:extLst>
          </p:cNvPr>
          <p:cNvSpPr/>
          <p:nvPr/>
        </p:nvSpPr>
        <p:spPr>
          <a:xfrm>
            <a:off x="1032586" y="3148786"/>
            <a:ext cx="3352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3.-Falla Bifasica a tierra</a:t>
            </a:r>
            <a:br>
              <a:rPr lang="en-US" dirty="0"/>
            </a:b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51F2333-B206-44AD-B177-BEE02177030C}"/>
              </a:ext>
            </a:extLst>
          </p:cNvPr>
          <p:cNvSpPr/>
          <p:nvPr/>
        </p:nvSpPr>
        <p:spPr>
          <a:xfrm>
            <a:off x="1032585" y="3795117"/>
            <a:ext cx="3352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4.-Falla con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retorno</a:t>
            </a:r>
            <a:br>
              <a:rPr lang="en-US" dirty="0"/>
            </a:br>
            <a:endParaRPr lang="en-U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0CB5AE2-98FE-44F4-95B5-CB41CF288D82}"/>
              </a:ext>
            </a:extLst>
          </p:cNvPr>
          <p:cNvSpPr/>
          <p:nvPr/>
        </p:nvSpPr>
        <p:spPr>
          <a:xfrm>
            <a:off x="1032584" y="4441448"/>
            <a:ext cx="3352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5.-Falla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en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transformador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537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146FAC3-21B5-47D0-91E2-810991ABE6A3}"/>
              </a:ext>
            </a:extLst>
          </p:cNvPr>
          <p:cNvSpPr txBox="1"/>
          <p:nvPr/>
        </p:nvSpPr>
        <p:spPr>
          <a:xfrm>
            <a:off x="3268824" y="921281"/>
            <a:ext cx="5278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SIMULACIONES DINAMICAS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4C1362C-A012-4A33-ADF4-A9E96B2DBDDC}"/>
              </a:ext>
            </a:extLst>
          </p:cNvPr>
          <p:cNvSpPr txBox="1"/>
          <p:nvPr/>
        </p:nvSpPr>
        <p:spPr>
          <a:xfrm>
            <a:off x="-154020" y="1476253"/>
            <a:ext cx="11761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EMT: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Se simulan para cortos tiempos en ms, energizaciones, fallas etc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040FBAF-32F1-42E2-9DC2-B698C6473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682" y="2073213"/>
            <a:ext cx="7430889" cy="31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54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7A4C95C-9C65-4A13-A583-591A75D8A1BB}"/>
              </a:ext>
            </a:extLst>
          </p:cNvPr>
          <p:cNvSpPr txBox="1"/>
          <p:nvPr/>
        </p:nvSpPr>
        <p:spPr>
          <a:xfrm>
            <a:off x="-139960" y="1104122"/>
            <a:ext cx="10254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RMS: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Se simulan para Tiempos largos en seg, </a:t>
            </a:r>
          </a:p>
          <a:p>
            <a:pPr algn="ctr"/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Como por ejemplo :estabilidad transitoria permanente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5602FD4-B891-42CC-B08B-4274E06B8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570" y="1935119"/>
            <a:ext cx="9464860" cy="407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416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B7CE400-A06A-41FA-B10E-E1645BF90F8D}"/>
              </a:ext>
            </a:extLst>
          </p:cNvPr>
          <p:cNvSpPr txBox="1"/>
          <p:nvPr/>
        </p:nvSpPr>
        <p:spPr>
          <a:xfrm>
            <a:off x="3086100" y="931506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SIMULACIONES DINAMICAS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92645E0-68DA-41AB-BB93-19C70B6BDFEE}"/>
              </a:ext>
            </a:extLst>
          </p:cNvPr>
          <p:cNvSpPr txBox="1"/>
          <p:nvPr/>
        </p:nvSpPr>
        <p:spPr>
          <a:xfrm>
            <a:off x="31865" y="21336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Procedimiento de Simulación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5EA2A94-5444-4304-91B2-DF1EFCFE274C}"/>
              </a:ext>
            </a:extLst>
          </p:cNvPr>
          <p:cNvSpPr txBox="1"/>
          <p:nvPr/>
        </p:nvSpPr>
        <p:spPr>
          <a:xfrm>
            <a:off x="838200" y="2743200"/>
            <a:ext cx="662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Define Variables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Define eventos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Se simula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Se muestra los resultados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8835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Rojo naranja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9441</TotalTime>
  <Words>905</Words>
  <Application>Microsoft Office PowerPoint</Application>
  <PresentationFormat>Panorámica</PresentationFormat>
  <Paragraphs>150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TTE1B54180t00</vt:lpstr>
      <vt:lpstr>TTE25EDA20t00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Lenovo-ComsLabs</dc:creator>
  <cp:lastModifiedBy>ComsLab</cp:lastModifiedBy>
  <cp:revision>286</cp:revision>
  <dcterms:created xsi:type="dcterms:W3CDTF">2020-11-22T15:32:22Z</dcterms:created>
  <dcterms:modified xsi:type="dcterms:W3CDTF">2024-01-12T15:45:23Z</dcterms:modified>
</cp:coreProperties>
</file>